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1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IBM Plex Sans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IBM Plex Sans SemiBold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r:id="rId62" roundtripDataSignature="AMtx7miQKxWE+RuGcC7ze/m3055B9xon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customschemas.google.com/relationships/presentationmetadata" Target="metadata"/><Relationship Id="rId61" Type="http://schemas.openxmlformats.org/officeDocument/2006/relationships/font" Target="fonts/IBMPlexSansSemiBold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IBMPlexSansSemiBold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BMPlexSans-bold.fntdata"/><Relationship Id="rId50" Type="http://schemas.openxmlformats.org/officeDocument/2006/relationships/font" Target="fonts/IBMPlexSans-regular.fntdata"/><Relationship Id="rId53" Type="http://schemas.openxmlformats.org/officeDocument/2006/relationships/font" Target="fonts/IBMPlexSans-boldItalic.fntdata"/><Relationship Id="rId52" Type="http://schemas.openxmlformats.org/officeDocument/2006/relationships/font" Target="fonts/IBMPlexSans-italic.fntdata"/><Relationship Id="rId11" Type="http://schemas.openxmlformats.org/officeDocument/2006/relationships/slide" Target="slides/slide4.xml"/><Relationship Id="rId55" Type="http://schemas.openxmlformats.org/officeDocument/2006/relationships/font" Target="fonts/Roboto-bold.fntdata"/><Relationship Id="rId10" Type="http://schemas.openxmlformats.org/officeDocument/2006/relationships/slide" Target="slides/slide3.xml"/><Relationship Id="rId54" Type="http://schemas.openxmlformats.org/officeDocument/2006/relationships/font" Target="fonts/Roboto-regular.fntdata"/><Relationship Id="rId13" Type="http://schemas.openxmlformats.org/officeDocument/2006/relationships/slide" Target="slides/slide6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5.xml"/><Relationship Id="rId56" Type="http://schemas.openxmlformats.org/officeDocument/2006/relationships/font" Target="fonts/Roboto-italic.fntdata"/><Relationship Id="rId15" Type="http://schemas.openxmlformats.org/officeDocument/2006/relationships/slide" Target="slides/slide8.xml"/><Relationship Id="rId59" Type="http://schemas.openxmlformats.org/officeDocument/2006/relationships/font" Target="fonts/IBMPlexSansSemiBold-bold.fntdata"/><Relationship Id="rId14" Type="http://schemas.openxmlformats.org/officeDocument/2006/relationships/slide" Target="slides/slide7.xml"/><Relationship Id="rId58" Type="http://schemas.openxmlformats.org/officeDocument/2006/relationships/font" Target="fonts/IBMPlexSansSemiBold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a82f73689_0_0:notes"/>
          <p:cNvSpPr/>
          <p:nvPr>
            <p:ph idx="2" type="sldImg"/>
          </p:nvPr>
        </p:nvSpPr>
        <p:spPr>
          <a:xfrm>
            <a:off x="914400" y="571500"/>
            <a:ext cx="27432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9a82f73689_0_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550" name="Google Shape;550;g29a82f73689_0_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217bbd9e8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28217bbd9e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217bbd9e8_1_8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28217bbd9e8_1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8217bbd9e8_1_1125:notes"/>
          <p:cNvSpPr/>
          <p:nvPr>
            <p:ph idx="2" type="sldImg"/>
          </p:nvPr>
        </p:nvSpPr>
        <p:spPr>
          <a:xfrm>
            <a:off x="914400" y="571500"/>
            <a:ext cx="27432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g28217bbd9e8_1_112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872" name="Google Shape;872;g28217bbd9e8_1_112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1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5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png"/><Relationship Id="rId3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Relationship Id="rId3" Type="http://schemas.openxmlformats.org/officeDocument/2006/relationships/image" Target="../media/image3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6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88.png"/><Relationship Id="rId4" Type="http://schemas.openxmlformats.org/officeDocument/2006/relationships/image" Target="../media/image67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85.png"/><Relationship Id="rId6" Type="http://schemas.openxmlformats.org/officeDocument/2006/relationships/image" Target="../media/image56.png"/><Relationship Id="rId7" Type="http://schemas.openxmlformats.org/officeDocument/2006/relationships/image" Target="../media/image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Relationship Id="rId3" Type="http://schemas.openxmlformats.org/officeDocument/2006/relationships/image" Target="../media/image54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63.png"/><Relationship Id="rId7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59.png"/><Relationship Id="rId6" Type="http://schemas.openxmlformats.org/officeDocument/2006/relationships/image" Target="../media/image78.png"/><Relationship Id="rId7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9.png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89.png"/><Relationship Id="rId6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22" Type="http://schemas.openxmlformats.org/officeDocument/2006/relationships/image" Target="../media/image94.png"/><Relationship Id="rId21" Type="http://schemas.openxmlformats.org/officeDocument/2006/relationships/image" Target="../media/image87.png"/><Relationship Id="rId24" Type="http://schemas.openxmlformats.org/officeDocument/2006/relationships/image" Target="../media/image96.png"/><Relationship Id="rId23" Type="http://schemas.openxmlformats.org/officeDocument/2006/relationships/image" Target="../media/image12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2.png"/><Relationship Id="rId4" Type="http://schemas.openxmlformats.org/officeDocument/2006/relationships/image" Target="../media/image84.png"/><Relationship Id="rId9" Type="http://schemas.openxmlformats.org/officeDocument/2006/relationships/image" Target="../media/image100.png"/><Relationship Id="rId26" Type="http://schemas.openxmlformats.org/officeDocument/2006/relationships/image" Target="../media/image97.png"/><Relationship Id="rId25" Type="http://schemas.openxmlformats.org/officeDocument/2006/relationships/image" Target="../media/image95.png"/><Relationship Id="rId28" Type="http://schemas.openxmlformats.org/officeDocument/2006/relationships/image" Target="../media/image104.png"/><Relationship Id="rId27" Type="http://schemas.openxmlformats.org/officeDocument/2006/relationships/image" Target="../media/image118.png"/><Relationship Id="rId5" Type="http://schemas.openxmlformats.org/officeDocument/2006/relationships/image" Target="../media/image70.png"/><Relationship Id="rId6" Type="http://schemas.openxmlformats.org/officeDocument/2006/relationships/image" Target="../media/image79.png"/><Relationship Id="rId29" Type="http://schemas.openxmlformats.org/officeDocument/2006/relationships/image" Target="../media/image108.png"/><Relationship Id="rId7" Type="http://schemas.openxmlformats.org/officeDocument/2006/relationships/image" Target="../media/image93.png"/><Relationship Id="rId8" Type="http://schemas.openxmlformats.org/officeDocument/2006/relationships/image" Target="../media/image76.png"/><Relationship Id="rId31" Type="http://schemas.openxmlformats.org/officeDocument/2006/relationships/image" Target="../media/image101.png"/><Relationship Id="rId30" Type="http://schemas.openxmlformats.org/officeDocument/2006/relationships/image" Target="../media/image102.png"/><Relationship Id="rId11" Type="http://schemas.openxmlformats.org/officeDocument/2006/relationships/image" Target="../media/image77.png"/><Relationship Id="rId33" Type="http://schemas.openxmlformats.org/officeDocument/2006/relationships/image" Target="../media/image98.png"/><Relationship Id="rId10" Type="http://schemas.openxmlformats.org/officeDocument/2006/relationships/image" Target="../media/image74.png"/><Relationship Id="rId32" Type="http://schemas.openxmlformats.org/officeDocument/2006/relationships/image" Target="../media/image99.png"/><Relationship Id="rId13" Type="http://schemas.openxmlformats.org/officeDocument/2006/relationships/image" Target="../media/image82.png"/><Relationship Id="rId12" Type="http://schemas.openxmlformats.org/officeDocument/2006/relationships/image" Target="../media/image81.png"/><Relationship Id="rId15" Type="http://schemas.openxmlformats.org/officeDocument/2006/relationships/image" Target="../media/image119.png"/><Relationship Id="rId14" Type="http://schemas.openxmlformats.org/officeDocument/2006/relationships/image" Target="../media/image86.png"/><Relationship Id="rId17" Type="http://schemas.openxmlformats.org/officeDocument/2006/relationships/image" Target="../media/image83.png"/><Relationship Id="rId16" Type="http://schemas.openxmlformats.org/officeDocument/2006/relationships/image" Target="../media/image90.png"/><Relationship Id="rId19" Type="http://schemas.openxmlformats.org/officeDocument/2006/relationships/image" Target="../media/image92.png"/><Relationship Id="rId18" Type="http://schemas.openxmlformats.org/officeDocument/2006/relationships/image" Target="../media/image10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g29a82f73689_0_3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g29a82f73689_0_30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" name="Google Shape;9;g29a82f73689_0_30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10" name="Google Shape;10;g29a82f73689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9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9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5" name="Google Shape;7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9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86" name="Google Shape;8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6" name="Google Shape;9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0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2" name="Google Shape;102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0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10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" name="Google Shape;13;p8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" name="Google Shape;15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3_План курса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p5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5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5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3" name="Google Shape;123;p5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4" name="Google Shape;124;p5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5" name="Google Shape;125;p5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6" name="Google Shape;126;p5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5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8" name="Google Shape;128;p5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9" name="Google Shape;129;p5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0" name="Google Shape;130;p5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1" name="Google Shape;131;p5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5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3" name="Google Shape;133;p5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5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5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6" name="Google Shape;136;p5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7" name="Google Shape;137;p5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5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5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0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Титульный слайд (зеленый фон)">
    <p:bg>
      <p:bgPr>
        <a:solidFill>
          <a:srgbClr val="25252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4" name="Google Shape;144;p5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5" name="Google Shape;14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5_Пустой слайд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9" name="Google Shape;14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4_Заголовок + абзац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2" name="Google Shape;152;p5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5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4" name="Google Shape;15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4 Пустой слайд 1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Титульный слайд (фиолетовый фон)">
    <p:bg>
      <p:bgPr>
        <a:solidFill>
          <a:srgbClr val="25252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9" name="Google Shape;159;p5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0" name="Google Shape;16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6_Отбивка (текст по центру)">
    <p:bg>
      <p:bgPr>
        <a:solidFill>
          <a:srgbClr val="8D46F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6" name="Google Shape;166;p5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" name="Google Shape;18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2_Карточка преподавателя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9" name="Google Shape;169;p5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5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5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2" name="Google Shape;17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4_План курса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6" name="Google Shape;176;p5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7" name="Google Shape;177;p5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p5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9" name="Google Shape;179;p5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0" name="Google Shape;180;p5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p5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2" name="Google Shape;182;p5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5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5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5" name="Google Shape;185;p5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6" name="Google Shape;186;p5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7" name="Google Shape;187;p5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8" name="Google Shape;18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6_Отбивка &quot;вопросы?&quot;">
    <p:bg>
      <p:bgPr>
        <a:solidFill>
          <a:srgbClr val="252525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7_Отбивка (текст по центру)">
    <p:bg>
      <p:bgPr>
        <a:solidFill>
          <a:srgbClr val="5DB56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6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5 Пустой слайд (бежевый фон слева)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1" name="Google Shape;20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6_Отбивка 2">
    <p:bg>
      <p:bgPr>
        <a:solidFill>
          <a:srgbClr val="8D46F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p6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06" name="Google Shape;20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6_Отбивка (текст слева)">
    <p:bg>
      <p:bgPr>
        <a:solidFill>
          <a:srgbClr val="252525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1" name="Google Shape;211;p6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6_Отбивка 2 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5" name="Google Shape;2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17" name="Google Shape;21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6_Отбивка 2 1 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1" name="Google Shape;2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6_Отбивка 2 1 1 1"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7" name="Google Shape;22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" name="Google Shape;21;p8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" name="Google Shape;22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8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5 Пустой слайд (бежевый фон справа)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3" name="Google Shape;23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2_Заголовок в одну строку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68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7" name="Google Shape;237;p68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8" name="Google Shape;23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4 Пустой слайд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4 Пустой слайд 2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4 Пустой слайд 3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Титульный слайд 1">
    <p:bg>
      <p:bgPr>
        <a:solidFill>
          <a:srgbClr val="EFF0F5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9" name="Google Shape;24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7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1" name="Google Shape;251;p7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52" name="Google Shape;25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8217bbd9e8_1_18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8217bbd9e8_1_1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8" name="Google Shape;258;g28217bbd9e8_1_19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g28217bbd9e8_1_19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g28217bbd9e8_1_19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g28217bbd9e8_1_19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g28217bbd9e8_1_19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g28217bbd9e8_1_19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g28217bbd9e8_1_19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8217bbd9e8_1_1906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28217bbd9e8_1_19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8" name="Google Shape;268;g28217bbd9e8_1_17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8217bbd9e8_1_175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0" name="Google Shape;270;g28217bbd9e8_1_175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71" name="Google Shape;271;g28217bbd9e8_1_1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217bbd9e8_1_1759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4" name="Google Shape;274;g28217bbd9e8_1_1759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g28217bbd9e8_1_1759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g28217bbd9e8_1_1759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g28217bbd9e8_1_17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8217bbd9e8_1_175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217bbd9e8_1_176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g28217bbd9e8_1_1766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g28217bbd9e8_1_1766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g28217bbd9e8_1_1766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g28217bbd9e8_1_1766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g28217bbd9e8_1_1766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6" name="Google Shape;286;g28217bbd9e8_1_1766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g28217bbd9e8_1_1766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8" name="Google Shape;288;g28217bbd9e8_1_1766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9" name="Google Shape;289;g28217bbd9e8_1_1766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0" name="Google Shape;290;g28217bbd9e8_1_1766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g28217bbd9e8_1_1766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g28217bbd9e8_1_1766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g28217bbd9e8_1_1766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g28217bbd9e8_1_1766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g28217bbd9e8_1_1766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g28217bbd9e8_1_1766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g28217bbd9e8_1_1766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g28217bbd9e8_1_1766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g28217bbd9e8_1_1766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g28217bbd9e8_1_1766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1" name="Google Shape;301;g28217bbd9e8_1_17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8217bbd9e8_1_1766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217bbd9e8_1_179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5" name="Google Shape;305;g28217bbd9e8_1_17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217bbd9e8_1_1793"/>
          <p:cNvSpPr txBox="1"/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8" name="Google Shape;308;g28217bbd9e8_1_1793"/>
          <p:cNvSpPr txBox="1"/>
          <p:nvPr>
            <p:ph idx="2" type="title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09" name="Google Shape;309;g28217bbd9e8_1_17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g28217bbd9e8_1_17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g28217bbd9e8_1_1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g28217bbd9e8_1_17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g28217bbd9e8_1_17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28217bbd9e8_1_18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8217bbd9e8_1_180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7" name="Google Shape;317;g28217bbd9e8_1_1801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9" name="Google Shape;319;g28217bbd9e8_1_18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g28217bbd9e8_1_1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g28217bbd9e8_1_1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g28217bbd9e8_1_18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g28217bbd9e8_1_18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g28217bbd9e8_1_18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g28217bbd9e8_1_18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g28217bbd9e8_1_18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8217bbd9e8_1_1808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b="0"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b="0"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b="0"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9" name="Google Shape;329;g28217bbd9e8_1_18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8217bbd9e8_1_181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g28217bbd9e8_1_181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332" name="Google Shape;332;g28217bbd9e8_1_18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4" name="Google Shape;334;g28217bbd9e8_1_18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4"/>
            <a:ext cx="9144000" cy="488395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8217bbd9e8_1_182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6" name="Google Shape;336;g28217bbd9e8_1_182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337" name="Google Shape;337;g28217bbd9e8_1_18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217bbd9e8_1_182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0" name="Google Shape;340;g28217bbd9e8_1_182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341" name="Google Shape;341;g28217bbd9e8_1_18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2" name="Google Shape;342;g28217bbd9e8_1_1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217bbd9e8_1_183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5" name="Google Shape;345;g28217bbd9e8_1_1833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6" name="Google Shape;346;g28217bbd9e8_1_1833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7" name="Google Shape;347;g28217bbd9e8_1_1833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g28217bbd9e8_1_1833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9" name="Google Shape;349;g28217bbd9e8_1_1833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0" name="Google Shape;350;g28217bbd9e8_1_1833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1" name="Google Shape;351;g28217bbd9e8_1_1833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2" name="Google Shape;352;g28217bbd9e8_1_1833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3" name="Google Shape;353;g28217bbd9e8_1_1833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4" name="Google Shape;354;g28217bbd9e8_1_1833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5" name="Google Shape;355;g28217bbd9e8_1_1833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6" name="Google Shape;356;g28217bbd9e8_1_1833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7" name="Google Shape;357;g28217bbd9e8_1_18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8217bbd9e8_1_1833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8217bbd9e8_1_184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1" name="Google Shape;361;g28217bbd9e8_1_184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g28217bbd9e8_1_18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3" name="Google Shape;363;g28217bbd9e8_1_18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" name="Google Shape;28;p8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" name="Google Shape;29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217bbd9e8_1_185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6" name="Google Shape;366;g28217bbd9e8_1_185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g28217bbd9e8_1_18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8" name="Google Shape;368;g28217bbd9e8_1_18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8217bbd9e8_1_185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217bbd9e8_1_186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8217bbd9e8_1_186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3" name="Google Shape;373;g28217bbd9e8_1_18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8217bbd9e8_1_1860"/>
          <p:cNvSpPr txBox="1"/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5" name="Google Shape;375;g28217bbd9e8_1_1860"/>
          <p:cNvSpPr txBox="1"/>
          <p:nvPr>
            <p:ph idx="2" type="subTitle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8217bbd9e8_1_186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8217bbd9e8_1_186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9" name="Google Shape;379;g28217bbd9e8_1_18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8217bbd9e8_1_1866"/>
          <p:cNvSpPr txBox="1"/>
          <p:nvPr>
            <p:ph idx="2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g28217bbd9e8_1_1866"/>
          <p:cNvSpPr txBox="1"/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28217bbd9e8_1_18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8217bbd9e8_1_18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8217bbd9e8_1_187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6" name="Google Shape;386;g28217bbd9e8_1_187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217bbd9e8_1_187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9" name="Google Shape;389;g28217bbd9e8_1_187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90" name="Google Shape;390;g28217bbd9e8_1_1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g28217bbd9e8_1_1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2" name="Google Shape;392;g28217bbd9e8_1_18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3" name="Google Shape;393;g28217bbd9e8_1_18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4" name="Google Shape;394;g28217bbd9e8_1_18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5" name="Google Shape;395;g28217bbd9e8_1_18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g28217bbd9e8_1_18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8217bbd9e8_1_18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217bbd9e8_1_188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0" name="Google Shape;400;g28217bbd9e8_1_188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01" name="Google Shape;401;g28217bbd9e8_1_18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2" name="Google Shape;402;g28217bbd9e8_1_18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g28217bbd9e8_1_18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g28217bbd9e8_1_18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g28217bbd9e8_1_18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8217bbd9e8_1_18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8217bbd9e8_1_189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9" name="Google Shape;409;g28217bbd9e8_1_189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10" name="Google Shape;410;g28217bbd9e8_1_18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g28217bbd9e8_1_18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g28217bbd9e8_1_18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g28217bbd9e8_1_18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g28217bbd9e8_1_18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g28217bbd9e8_1_18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217bbd9e8_1_191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8" name="Google Shape;418;g28217bbd9e8_1_191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19" name="Google Shape;419;g28217bbd9e8_1_19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g28217bbd9e8_1_1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g28217bbd9e8_1_19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g28217bbd9e8_1_19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g28217bbd9e8_1_19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8217bbd9e8_1_19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217bbd9e8_1_1925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427" name="Google Shape;427;g28217bbd9e8_1_19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g28217bbd9e8_1_19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g28217bbd9e8_1_19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0" name="Google Shape;430;g28217bbd9e8_1_19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g28217bbd9e8_1_19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8217bbd9e8_1_19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28217bbd9e8_1_1925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5" name="Google Shape;435;g28217bbd9e8_1_19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6" name="Google Shape;436;g28217bbd9e8_1_19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7" name="Google Shape;437;g28217bbd9e8_1_19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8" name="Google Shape;438;g28217bbd9e8_1_19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9" name="Google Shape;439;g28217bbd9e8_1_19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8217bbd9e8_1_19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8217bbd9e8_1_1934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42" name="Google Shape;442;g28217bbd9e8_1_1934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8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">
  <p:cSld name="CUSTOM_2_1_2_1_1">
    <p:bg>
      <p:bgPr>
        <a:solidFill>
          <a:schemeClr val="lt2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4" name="Google Shape;444;g28217bbd9e8_1_19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767871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5" name="Google Shape;445;g28217bbd9e8_1_19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045" y="0"/>
            <a:ext cx="7354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6" name="Google Shape;446;g28217bbd9e8_1_19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418" y="510153"/>
            <a:ext cx="3114583" cy="4633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7" name="Google Shape;447;g28217bbd9e8_1_19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7539"/>
            <a:ext cx="1477985" cy="23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8217bbd9e8_1_1943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49" name="Google Shape;449;g28217bbd9e8_1_1943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28217bbd9e8_1_19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217bbd9e8_1_19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53" name="Google Shape;453;g28217bbd9e8_1_195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4" name="Google Shape;454;g28217bbd9e8_1_195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55" name="Google Shape;455;g28217bbd9e8_1_19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28217bbd9e8_1_19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g28217bbd9e8_1_1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g28217bbd9e8_1_19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1" name="Google Shape;461;g28217bbd9e8_1_19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g28217bbd9e8_1_19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g28217bbd9e8_1_19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g28217bbd9e8_1_19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5" name="Google Shape;465;g28217bbd9e8_1_19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6" name="Google Shape;466;g28217bbd9e8_1_19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g28217bbd9e8_1_19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g28217bbd9e8_1_19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g28217bbd9e8_1_19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g28217bbd9e8_1_19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g28217bbd9e8_1_19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g28217bbd9e8_1_195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g28217bbd9e8_1_195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g28217bbd9e8_1_195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g28217bbd9e8_1_195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g28217bbd9e8_1_195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g28217bbd9e8_1_195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g28217bbd9e8_1_195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g28217bbd9e8_1_195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g28217bbd9e8_1_195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g28217bbd9e8_1_195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g28217bbd9e8_1_195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g28217bbd9e8_1_195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4" name="Google Shape;484;g28217bbd9e8_1_195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g28217bbd9e8_1_195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g28217bbd9e8_1_195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g28217bbd9e8_1_195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g28217bbd9e8_1_195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g28217bbd9e8_1_195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217bbd9e8_1_199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2" name="Google Shape;492;g28217bbd9e8_1_199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3" name="Google Shape;493;g28217bbd9e8_1_199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4" name="Google Shape;494;g28217bbd9e8_1_199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5" name="Google Shape;495;g28217bbd9e8_1_199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6" name="Google Shape;496;g28217bbd9e8_1_199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7" name="Google Shape;497;g28217bbd9e8_1_199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8" name="Google Shape;498;g28217bbd9e8_1_199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9" name="Google Shape;499;g28217bbd9e8_1_199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0" name="Google Shape;500;g28217bbd9e8_1_199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1" name="Google Shape;501;g28217bbd9e8_1_199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2" name="Google Shape;502;g28217bbd9e8_1_199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3" name="Google Shape;503;g28217bbd9e8_1_199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4" name="Google Shape;504;g28217bbd9e8_1_199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5" name="Google Shape;505;g28217bbd9e8_1_199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6" name="Google Shape;506;g28217bbd9e8_1_199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7" name="Google Shape;507;g28217bbd9e8_1_199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8" name="Google Shape;508;g28217bbd9e8_1_199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9" name="Google Shape;509;g28217bbd9e8_1_199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0" name="Google Shape;510;g28217bbd9e8_1_199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1" name="Google Shape;511;g28217bbd9e8_1_199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12" name="Google Shape;512;g28217bbd9e8_1_19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8217bbd9e8_1_1990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217bbd9e8_1_20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6" name="Google Shape;516;g28217bbd9e8_1_201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7" name="Google Shape;517;g28217bbd9e8_1_201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8" name="Google Shape;518;g28217bbd9e8_1_201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9" name="Google Shape;519;g28217bbd9e8_1_201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0" name="Google Shape;520;g28217bbd9e8_1_201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1" name="Google Shape;521;g28217bbd9e8_1_201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2" name="Google Shape;522;g28217bbd9e8_1_201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3" name="Google Shape;523;g28217bbd9e8_1_201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4" name="Google Shape;524;g28217bbd9e8_1_201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5" name="Google Shape;525;g28217bbd9e8_1_201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6" name="Google Shape;526;g28217bbd9e8_1_201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7" name="Google Shape;527;g28217bbd9e8_1_201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28" name="Google Shape;528;g28217bbd9e8_1_20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8217bbd9e8_1_201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8217bbd9e8_1_20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8217bbd9e8_1_20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4" name="Google Shape;534;g28217bbd9e8_1_20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2">
  <p:cSld name="1_Title slide 5_2_1_12_3"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217bbd9e8_1_20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7" name="Google Shape;537;g28217bbd9e8_1_20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3">
  <p:cSld name="1_Title slide 5_2_1_12_4">
    <p:bg>
      <p:bgPr>
        <a:solidFill>
          <a:schemeClr val="l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217bbd9e8_1_20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0" name="Google Shape;540;g28217bbd9e8_1_20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8" name="Google Shape;38;p8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5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85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" name="Google Shape;4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5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4">
  <p:cSld name="1_Title slide 5_2_1_12_5"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8217bbd9e8_1_20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3" name="Google Shape;543;g28217bbd9e8_1_20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5">
  <p:cSld name="1_Title slide 5_2_1_12_6"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217bbd9e8_1_20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6" name="Google Shape;546;g28217bbd9e8_1_20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8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" name="Google Shape;46;p8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7" name="Google Shape;47;p8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8" name="Google Shape;48;p8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9" name="Google Shape;49;p8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8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8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8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8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8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8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8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7" name="Google Shape;5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8.gif"/><Relationship Id="rId4" Type="http://schemas.openxmlformats.org/officeDocument/2006/relationships/image" Target="../media/image122.gif"/><Relationship Id="rId5" Type="http://schemas.openxmlformats.org/officeDocument/2006/relationships/image" Target="../media/image120.gif"/><Relationship Id="rId6" Type="http://schemas.openxmlformats.org/officeDocument/2006/relationships/image" Target="../media/image127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9a82f73689_0_0"/>
          <p:cNvSpPr txBox="1"/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Apache Spark on scala</a:t>
            </a:r>
            <a:endParaRPr/>
          </a:p>
        </p:txBody>
      </p:sp>
      <p:sp>
        <p:nvSpPr>
          <p:cNvPr id="553" name="Google Shape;553;g29a82f73689_0_0"/>
          <p:cNvSpPr txBox="1"/>
          <p:nvPr>
            <p:ph idx="1" type="subTitle"/>
          </p:nvPr>
        </p:nvSpPr>
        <p:spPr>
          <a:xfrm>
            <a:off x="540000" y="25864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5</a:t>
            </a:r>
            <a:br>
              <a:rPr lang="ru">
                <a:solidFill>
                  <a:srgbClr val="191816"/>
                </a:solidFill>
              </a:rPr>
            </a:br>
            <a:r>
              <a:rPr lang="ru">
                <a:solidFill>
                  <a:srgbClr val="191816"/>
                </a:solidFill>
              </a:rPr>
              <a:t>Узнаем про scala и учимся использовать ее с Spark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1:</a:t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8" name="Google Shape;628;p18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9" name="Google Shape;629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30" name="Google Shape;6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759" y="1306176"/>
            <a:ext cx="5058481" cy="2943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9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6" name="Google Shape;636;p19"/>
          <p:cNvSpPr txBox="1"/>
          <p:nvPr/>
        </p:nvSpPr>
        <p:spPr>
          <a:xfrm>
            <a:off x="540000" y="1171800"/>
            <a:ext cx="8064000" cy="235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Вывод четных чисел из списка от 1 до 10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7" name="Google Shape;637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0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3" name="Google Shape;643;p20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4" name="Google Shape;644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45" name="Google Shape;6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209" y="1400848"/>
            <a:ext cx="4971581" cy="275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1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3: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1" name="Google Shape;651;p21"/>
          <p:cNvSpPr txBox="1"/>
          <p:nvPr/>
        </p:nvSpPr>
        <p:spPr>
          <a:xfrm>
            <a:off x="540000" y="1171800"/>
            <a:ext cx="8064000" cy="272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Функция для вычисления длины строки</a:t>
            </a:r>
            <a:r>
              <a:rPr b="0" i="0" lang="ru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2" name="Google Shape;65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2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3: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8" name="Google Shape;658;p22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9" name="Google Shape;659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60" name="Google Shape;6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3139" y="1708131"/>
            <a:ext cx="3917721" cy="21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3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4: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6" name="Google Shape;666;p23"/>
          <p:cNvSpPr txBox="1"/>
          <p:nvPr/>
        </p:nvSpPr>
        <p:spPr>
          <a:xfrm>
            <a:off x="540000" y="1171800"/>
            <a:ext cx="8064000" cy="235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класс "Круг" с методом для вычисления площади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7" name="Google Shape;667;p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4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4: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4" name="Google Shape;674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75" name="Google Shape;6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882" y="1504089"/>
            <a:ext cx="4948752" cy="25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5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5: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1" name="Google Shape;681;p25"/>
          <p:cNvSpPr txBox="1"/>
          <p:nvPr/>
        </p:nvSpPr>
        <p:spPr>
          <a:xfrm>
            <a:off x="540000" y="1171800"/>
            <a:ext cx="8064000" cy="272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Фильтрация списка строк по длине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2" name="Google Shape;682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5: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8" name="Google Shape;688;p2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9" name="Google Shape;68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90" name="Google Shape;6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032" y="1623600"/>
            <a:ext cx="5835935" cy="25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6: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96" name="Google Shape;696;p27"/>
          <p:cNvSpPr txBox="1"/>
          <p:nvPr/>
        </p:nvSpPr>
        <p:spPr>
          <a:xfrm>
            <a:off x="540000" y="1171800"/>
            <a:ext cx="8064000" cy="3094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Рекурсивная функция для вычисления факториала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7" name="Google Shape;697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p9"/>
          <p:cNvCxnSpPr>
            <a:stCxn id="559" idx="4"/>
          </p:cNvCxnSpPr>
          <p:nvPr/>
        </p:nvCxnSpPr>
        <p:spPr>
          <a:xfrm>
            <a:off x="715775" y="1791601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p9"/>
          <p:cNvCxnSpPr>
            <a:stCxn id="561" idx="4"/>
            <a:endCxn id="562" idx="0"/>
          </p:cNvCxnSpPr>
          <p:nvPr/>
        </p:nvCxnSpPr>
        <p:spPr>
          <a:xfrm>
            <a:off x="715775" y="3929149"/>
            <a:ext cx="0" cy="379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9"/>
          <p:cNvSpPr txBox="1"/>
          <p:nvPr>
            <p:ph idx="1" type="subTitle"/>
          </p:nvPr>
        </p:nvSpPr>
        <p:spPr>
          <a:xfrm>
            <a:off x="1084200" y="1418400"/>
            <a:ext cx="1638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Архитектура Spark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9" name="Google Shape;559;p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10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4" name="Google Shape;564;p9"/>
          <p:cNvSpPr txBox="1"/>
          <p:nvPr>
            <p:ph idx="2" type="subTitle"/>
          </p:nvPr>
        </p:nvSpPr>
        <p:spPr>
          <a:xfrm>
            <a:off x="1008000" y="2135921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RDD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5" name="Google Shape;565;p9"/>
          <p:cNvSpPr txBox="1"/>
          <p:nvPr>
            <p:ph idx="3" type="subTitle"/>
          </p:nvPr>
        </p:nvSpPr>
        <p:spPr>
          <a:xfrm>
            <a:off x="1008000" y="2813091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dk1"/>
                </a:solidFill>
              </a:rPr>
              <a:t>Dataframe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6" name="Google Shape;566;p9"/>
          <p:cNvSpPr txBox="1"/>
          <p:nvPr>
            <p:ph idx="4" type="subTitle"/>
          </p:nvPr>
        </p:nvSpPr>
        <p:spPr>
          <a:xfrm>
            <a:off x="1008000" y="359434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dk1"/>
                </a:solidFill>
              </a:rPr>
              <a:t>Spark streaming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7" name="Google Shape;567;p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568" name="Google Shape;568;p9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69" name="Google Shape;569;p9"/>
          <p:cNvSpPr/>
          <p:nvPr/>
        </p:nvSpPr>
        <p:spPr>
          <a:xfrm>
            <a:off x="539975" y="2140113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10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0" name="Google Shape;570;p9"/>
          <p:cNvSpPr/>
          <p:nvPr/>
        </p:nvSpPr>
        <p:spPr>
          <a:xfrm>
            <a:off x="531735" y="282450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10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p9"/>
          <p:cNvSpPr txBox="1"/>
          <p:nvPr/>
        </p:nvSpPr>
        <p:spPr>
          <a:xfrm>
            <a:off x="891575" y="4353352"/>
            <a:ext cx="437937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on scala</a:t>
            </a:r>
            <a:endParaRPr b="0" i="0" sz="11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2" name="Google Shape;572;p9"/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73" name="Google Shape;573;p9"/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62" name="Google Shape;562;p9"/>
          <p:cNvSpPr/>
          <p:nvPr/>
        </p:nvSpPr>
        <p:spPr>
          <a:xfrm>
            <a:off x="539975" y="4308357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0" i="0" sz="10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1" name="Google Shape;561;p9"/>
          <p:cNvSpPr/>
          <p:nvPr/>
        </p:nvSpPr>
        <p:spPr>
          <a:xfrm>
            <a:off x="539975" y="3577549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0" i="0" sz="10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6: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3" name="Google Shape;703;p28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4" name="Google Shape;704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705" name="Google Shape;7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194" y="1852598"/>
            <a:ext cx="6107612" cy="185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7: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11" name="Google Shape;711;p29"/>
          <p:cNvSpPr txBox="1"/>
          <p:nvPr/>
        </p:nvSpPr>
        <p:spPr>
          <a:xfrm>
            <a:off x="540000" y="1171800"/>
            <a:ext cx="8064000" cy="235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Объединение двух списков и их сортировка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2" name="Google Shape;712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0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7: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18" name="Google Shape;718;p30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9" name="Google Shape;719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720" name="Google Shape;7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898" y="1502577"/>
            <a:ext cx="4230204" cy="274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1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8: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6" name="Google Shape;726;p31"/>
          <p:cNvSpPr txBox="1"/>
          <p:nvPr/>
        </p:nvSpPr>
        <p:spPr>
          <a:xfrm>
            <a:off x="540000" y="1171800"/>
            <a:ext cx="8064000" cy="235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Функция для получения списка квадратов чисел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7" name="Google Shape;727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2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8: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3" name="Google Shape;733;p32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4" name="Google Shape;734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735" name="Google Shape;7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916" y="1549392"/>
            <a:ext cx="5735171" cy="2422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9: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1" name="Google Shape;741;p33"/>
          <p:cNvSpPr txBox="1"/>
          <p:nvPr/>
        </p:nvSpPr>
        <p:spPr>
          <a:xfrm>
            <a:off x="540000" y="1171800"/>
            <a:ext cx="8064000" cy="299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Подготовка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1B1642"/>
                </a:solidFill>
                <a:latin typeface="Arial"/>
                <a:ea typeface="Arial"/>
                <a:cs typeface="Arial"/>
                <a:sym typeface="Arial"/>
              </a:rPr>
              <a:t>Создание DataFrame с различными типами данных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2" name="Google Shape;74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4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9: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8" name="Google Shape;748;p34"/>
          <p:cNvSpPr txBox="1"/>
          <p:nvPr/>
        </p:nvSpPr>
        <p:spPr>
          <a:xfrm>
            <a:off x="540000" y="1171800"/>
            <a:ext cx="8064000" cy="744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9" name="Google Shape;749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750" name="Google Shape;7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988" y="1171800"/>
            <a:ext cx="5165111" cy="341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5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9: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6" name="Google Shape;756;p35"/>
          <p:cNvSpPr txBox="1"/>
          <p:nvPr/>
        </p:nvSpPr>
        <p:spPr>
          <a:xfrm>
            <a:off x="540000" y="1171800"/>
            <a:ext cx="8064000" cy="2315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само задание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сделайте группировку по полю IsActive и примените функцию avg к колонке 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7" name="Google Shape;757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9: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63" name="Google Shape;763;p3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4" name="Google Shape;764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765" name="Google Shape;7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404" y="1171800"/>
            <a:ext cx="4381896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10: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1" name="Google Shape;771;p37"/>
          <p:cNvSpPr txBox="1"/>
          <p:nvPr/>
        </p:nvSpPr>
        <p:spPr>
          <a:xfrm>
            <a:off x="540000" y="1171800"/>
            <a:ext cx="8064000" cy="3186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Сделайте фильтрацию по полю IsActive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2" name="Google Shape;772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217bbd9e8_1_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14300" lvl="0" marL="1143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b="0" i="0" lang="ru" sz="16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 </a:t>
            </a: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Что такое компилятор?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a. </a:t>
            </a: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П</a:t>
            </a: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рограмма, которая преобразует исходный код одного языка программирования (называемой исходным кодом) в эквивалентный ему объектный код, который может быть выполнен компьютером.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b.  Инструмент для работы с данными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                   c.  Операция с данными</a:t>
            </a:r>
            <a:br>
              <a:rPr lang="ru" sz="2800"/>
            </a:br>
            <a:endParaRPr b="0"/>
          </a:p>
        </p:txBody>
      </p:sp>
      <p:sp>
        <p:nvSpPr>
          <p:cNvPr id="579" name="Google Shape;579;g28217bbd9e8_1_4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0" name="Google Shape;580;g28217bbd9e8_1_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10: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8" name="Google Shape;778;p38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9" name="Google Shape;779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780" name="Google Shape;7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735" y="1148026"/>
            <a:ext cx="4904529" cy="3338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11: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86" name="Google Shape;786;p39"/>
          <p:cNvSpPr txBox="1"/>
          <p:nvPr/>
        </p:nvSpPr>
        <p:spPr>
          <a:xfrm>
            <a:off x="540000" y="1171800"/>
            <a:ext cx="8064000" cy="3555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новую колонку, в которой будет true, если age &gt; 18 и наоборот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7" name="Google Shape;787;p3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0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11: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93" name="Google Shape;793;p40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4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795" name="Google Shape;79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619" y="1283956"/>
            <a:ext cx="5506761" cy="334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1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01" name="Google Shape;801;p41"/>
          <p:cNvSpPr txBox="1"/>
          <p:nvPr/>
        </p:nvSpPr>
        <p:spPr>
          <a:xfrm>
            <a:off x="540000" y="1171800"/>
            <a:ext cx="8064000" cy="4551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Подготовка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Создадим второй датафрейм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2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08" name="Google Shape;808;p42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9" name="Google Shape;809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810" name="Google Shape;81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435" y="963350"/>
            <a:ext cx="4429130" cy="362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3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16" name="Google Shape;816;p43"/>
          <p:cNvSpPr txBox="1"/>
          <p:nvPr/>
        </p:nvSpPr>
        <p:spPr>
          <a:xfrm>
            <a:off x="540000" y="1171800"/>
            <a:ext cx="8064000" cy="396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само задание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объедините citiesDF и df по полю Name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7" name="Google Shape;817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4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3" name="Google Shape;823;p44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4" name="Google Shape;824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825" name="Google Shape;82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3434" y="945900"/>
            <a:ext cx="4537131" cy="37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5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1" name="Google Shape;831;p45"/>
          <p:cNvSpPr txBox="1"/>
          <p:nvPr/>
        </p:nvSpPr>
        <p:spPr>
          <a:xfrm>
            <a:off x="540000" y="1171800"/>
            <a:ext cx="8064000" cy="396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Сделайте группировку по полю City, примените агрегирующую функцию count и сделайте сортировку desc по полю к которому вы сделали агрегацию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2" name="Google Shape;832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4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9" name="Google Shape;839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840" name="Google Shape;8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662" y="979450"/>
            <a:ext cx="4214675" cy="359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6" name="Google Shape;846;p47"/>
          <p:cNvSpPr txBox="1"/>
          <p:nvPr/>
        </p:nvSpPr>
        <p:spPr>
          <a:xfrm>
            <a:off x="540000" y="1171800"/>
            <a:ext cx="8064000" cy="909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Условие: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csv файл с таким содержимым</a:t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7" name="Google Shape;847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48" name="Google Shape;848;p47"/>
          <p:cNvSpPr/>
          <p:nvPr/>
        </p:nvSpPr>
        <p:spPr>
          <a:xfrm>
            <a:off x="2689225" y="2316163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206" y="2328651"/>
            <a:ext cx="7249588" cy="1793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i="0" lang="ru" sz="1600" u="none" strike="noStrike">
                <a:solidFill>
                  <a:srgbClr val="000000"/>
                </a:solidFill>
              </a:rPr>
              <a:t>2.   </a:t>
            </a:r>
            <a:r>
              <a:rPr lang="ru" sz="1600"/>
              <a:t>Что такое парадигма?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a.  </a:t>
            </a:r>
            <a:r>
              <a:rPr lang="ru" sz="1600">
                <a:solidFill>
                  <a:srgbClr val="1B1642"/>
                </a:solidFill>
              </a:rPr>
              <a:t>О</a:t>
            </a:r>
            <a:r>
              <a:rPr lang="ru" sz="1600">
                <a:solidFill>
                  <a:srgbClr val="1B1642"/>
                </a:solidFill>
              </a:rPr>
              <a:t>бщая методология или подход к написанию программного кода, определяющий структуру программы, способы организации кода, принципы решения задач и т. д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b.   Подход в обработке данных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c.   Система распределенной обработки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586" name="Google Shape;586;p5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7" name="Google Shape;587;p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55" name="Google Shape;855;p48"/>
          <p:cNvSpPr txBox="1"/>
          <p:nvPr/>
        </p:nvSpPr>
        <p:spPr>
          <a:xfrm>
            <a:off x="540000" y="1171800"/>
            <a:ext cx="8064000" cy="2861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Само задание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ru" sz="1800" u="none" cap="none" strike="noStrike">
                <a:solidFill>
                  <a:srgbClr val="1B1642"/>
                </a:solidFill>
                <a:latin typeface="Arial"/>
                <a:ea typeface="Arial"/>
                <a:cs typeface="Arial"/>
                <a:sym typeface="Arial"/>
              </a:rPr>
              <a:t>Используя Spark прочитайте данные из файла csv</a:t>
            </a:r>
            <a:endParaRPr b="0" i="0" sz="1800" u="none" cap="none" strike="noStrike">
              <a:solidFill>
                <a:srgbClr val="1B16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ru" sz="1800" u="none" cap="none" strike="noStrike">
                <a:solidFill>
                  <a:srgbClr val="1B1642"/>
                </a:solidFill>
                <a:latin typeface="Arial"/>
                <a:ea typeface="Arial"/>
                <a:cs typeface="Arial"/>
                <a:sym typeface="Arial"/>
              </a:rPr>
              <a:t>Фильтруйте данные, чтобы оставить только книги, продажи которых превышают 3000 экземпляров.</a:t>
            </a:r>
            <a:endParaRPr b="0" i="0" sz="1800" u="none" cap="none" strike="noStrike">
              <a:solidFill>
                <a:srgbClr val="1B16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ru" sz="1800" u="none" cap="none" strike="noStrike">
                <a:solidFill>
                  <a:srgbClr val="1B1642"/>
                </a:solidFill>
                <a:latin typeface="Arial"/>
                <a:ea typeface="Arial"/>
                <a:cs typeface="Arial"/>
                <a:sym typeface="Arial"/>
              </a:rPr>
              <a:t>Сгруппируйте данные по жанру и вычислите общий объем продаж для каждого жанра.</a:t>
            </a:r>
            <a:endParaRPr b="0" i="0" sz="1800" u="none" cap="none" strike="noStrike">
              <a:solidFill>
                <a:srgbClr val="1B16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ru" sz="1800" u="none" cap="none" strike="noStrike">
                <a:solidFill>
                  <a:srgbClr val="1B1642"/>
                </a:solidFill>
                <a:latin typeface="Arial"/>
                <a:ea typeface="Arial"/>
                <a:cs typeface="Arial"/>
                <a:sym typeface="Arial"/>
              </a:rPr>
              <a:t>Отсортируйте данные по общему объему продаж в порядке убывания.</a:t>
            </a:r>
            <a:endParaRPr b="0" i="0" sz="1800" u="none" cap="none" strike="noStrike">
              <a:solidFill>
                <a:srgbClr val="1B16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ru" sz="1800" u="none" cap="none" strike="noStrike">
                <a:solidFill>
                  <a:srgbClr val="1B1642"/>
                </a:solidFill>
                <a:latin typeface="Arial"/>
                <a:ea typeface="Arial"/>
                <a:cs typeface="Arial"/>
                <a:sym typeface="Arial"/>
              </a:rPr>
              <a:t>Выведите результаты на экран.</a:t>
            </a:r>
            <a:endParaRPr b="0" i="0" sz="1800" u="none" cap="none" strike="noStrike">
              <a:solidFill>
                <a:srgbClr val="1B16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2689225" y="2316163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g28217bbd9e8_1_8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863" name="Google Shape;863;g28217bbd9e8_1_8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8217bbd9e8_1_8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28217bbd9e8_1_8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28217bbd9e8_1_815"/>
          <p:cNvSpPr txBox="1"/>
          <p:nvPr/>
        </p:nvSpPr>
        <p:spPr>
          <a:xfrm rot="-622610">
            <a:off x="2139343" y="2021709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7" name="Google Shape;867;g28217bbd9e8_1_815"/>
          <p:cNvSpPr txBox="1"/>
          <p:nvPr/>
        </p:nvSpPr>
        <p:spPr>
          <a:xfrm rot="489937">
            <a:off x="3056623" y="3652055"/>
            <a:ext cx="2669767" cy="369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8" name="Google Shape;868;g28217bbd9e8_1_815"/>
          <p:cNvSpPr txBox="1"/>
          <p:nvPr/>
        </p:nvSpPr>
        <p:spPr>
          <a:xfrm rot="489937">
            <a:off x="4902746" y="1396917"/>
            <a:ext cx="2669767" cy="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"/>
          <p:cNvSpPr txBox="1"/>
          <p:nvPr>
            <p:ph idx="1" type="subTitle"/>
          </p:nvPr>
        </p:nvSpPr>
        <p:spPr>
          <a:xfrm>
            <a:off x="540000" y="1260000"/>
            <a:ext cx="8064000" cy="3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i="0" lang="ru" sz="1600" u="none" strike="noStrike">
                <a:solidFill>
                  <a:srgbClr val="000000"/>
                </a:solidFill>
              </a:rPr>
              <a:t>3.   </a:t>
            </a:r>
            <a:r>
              <a:rPr lang="ru" sz="1600"/>
              <a:t>Что такое ООП ?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a.   </a:t>
            </a:r>
            <a:r>
              <a:rPr lang="ru" sz="1600"/>
              <a:t>Т</a:t>
            </a:r>
            <a:r>
              <a:rPr lang="ru" sz="1600"/>
              <a:t>ип данных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b.   </a:t>
            </a:r>
            <a:r>
              <a:rPr lang="ru" sz="1600"/>
              <a:t>О</a:t>
            </a:r>
            <a:r>
              <a:rPr lang="ru" sz="1600"/>
              <a:t>перация с данными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c.   </a:t>
            </a:r>
            <a:r>
              <a:rPr lang="ru" sz="1600"/>
              <a:t>Б</a:t>
            </a:r>
            <a:r>
              <a:rPr lang="ru" sz="1600"/>
              <a:t>аза данных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d.  </a:t>
            </a:r>
            <a:r>
              <a:rPr lang="ru" sz="1600"/>
              <a:t>Э</a:t>
            </a:r>
            <a:r>
              <a:rPr lang="ru" sz="1600">
                <a:solidFill>
                  <a:srgbClr val="1B1642"/>
                </a:solidFill>
                <a:highlight>
                  <a:srgbClr val="FFFFFF"/>
                </a:highlight>
              </a:rPr>
              <a:t>то подход к проектированию и разработке программного обеспечения, который основан на использовании "объектов" — структур данных, состоящих из полей и методов.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1600"/>
            </a:b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593" name="Google Shape;593;p8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4" name="Google Shape;594;p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0" i="0" lang="ru" sz="16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4.  </a:t>
            </a:r>
            <a:r>
              <a:rPr i="0" lang="ru" sz="1600" u="none" strike="noStrike">
                <a:solidFill>
                  <a:srgbClr val="000000"/>
                </a:solidFill>
              </a:rPr>
              <a:t> </a:t>
            </a:r>
            <a:r>
              <a:rPr lang="ru" sz="1600"/>
              <a:t>Ч</a:t>
            </a:r>
            <a:r>
              <a:rPr lang="ru" sz="1600"/>
              <a:t>то такое ФП ?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a.   </a:t>
            </a:r>
            <a:r>
              <a:rPr lang="ru" sz="1600"/>
              <a:t>П</a:t>
            </a:r>
            <a:r>
              <a:rPr lang="ru" sz="1600"/>
              <a:t>арадигма программирования, в которой программист описывает, что он хочет получить, а не как этого достичь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b.    </a:t>
            </a:r>
            <a:r>
              <a:rPr lang="ru" sz="1600"/>
              <a:t>Ф</a:t>
            </a:r>
            <a:r>
              <a:rPr lang="ru" sz="1600"/>
              <a:t>атальная проблема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c.   </a:t>
            </a:r>
            <a:r>
              <a:rPr lang="ru" sz="1600">
                <a:solidFill>
                  <a:srgbClr val="1B1642"/>
                </a:solidFill>
                <a:highlight>
                  <a:srgbClr val="FFFFFF"/>
                </a:highlight>
              </a:rPr>
              <a:t>П</a:t>
            </a:r>
            <a:r>
              <a:rPr lang="ru" sz="1600">
                <a:solidFill>
                  <a:srgbClr val="1B1642"/>
                </a:solidFill>
                <a:highlight>
                  <a:srgbClr val="FFFFFF"/>
                </a:highlight>
              </a:rPr>
              <a:t>арадигма программирования, в которой процесс вычисления трактуется как вычисление значений функций в математическом понимании последних. </a:t>
            </a:r>
            <a:endParaRPr sz="16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d.   </a:t>
            </a:r>
            <a:r>
              <a:rPr lang="ru" sz="1600"/>
              <a:t>К</a:t>
            </a:r>
            <a:r>
              <a:rPr lang="ru" sz="1600"/>
              <a:t>омпонент архитектуры spark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2400"/>
            </a:br>
            <a:br>
              <a:rPr lang="ru" sz="1600"/>
            </a:b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600" name="Google Shape;600;p10"/>
          <p:cNvSpPr txBox="1"/>
          <p:nvPr>
            <p:ph type="title"/>
          </p:nvPr>
        </p:nvSpPr>
        <p:spPr>
          <a:xfrm>
            <a:off x="540000" y="562425"/>
            <a:ext cx="8064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1" name="Google Shape;601;p1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0" i="0" lang="ru" sz="16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5.   </a:t>
            </a: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какая из этих характеристик не относится к scala</a:t>
            </a:r>
            <a:r>
              <a:rPr b="0" i="0" lang="ru" sz="16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b="0" sz="2400"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a. компилируемый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b.   мультипарадигмальный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c.   статическая типизация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d.  динамическая типизация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2800"/>
            </a:br>
            <a:br>
              <a:rPr lang="ru" sz="2400"/>
            </a:br>
            <a:br>
              <a:rPr lang="ru" sz="1600"/>
            </a:b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607" name="Google Shape;607;p12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8" name="Google Shape;608;p1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i="0" lang="ru" sz="1600" u="none" strike="noStrike">
                <a:solidFill>
                  <a:srgbClr val="000000"/>
                </a:solidFill>
              </a:rPr>
              <a:t>6.   </a:t>
            </a:r>
            <a:r>
              <a:rPr lang="ru" sz="1600"/>
              <a:t>К</a:t>
            </a:r>
            <a:r>
              <a:rPr lang="ru" sz="1600"/>
              <a:t>аких типов данных нет в scala</a:t>
            </a:r>
            <a:endParaRPr sz="1600"/>
          </a:p>
          <a:p>
            <a:pPr indent="4572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a. Str</a:t>
            </a:r>
            <a:endParaRPr sz="1600"/>
          </a:p>
          <a:p>
            <a:pPr indent="4572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b. Int</a:t>
            </a:r>
            <a:endParaRPr sz="1600"/>
          </a:p>
          <a:p>
            <a:pPr indent="4572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c. Array</a:t>
            </a:r>
            <a:endParaRPr sz="1600"/>
          </a:p>
          <a:p>
            <a:pPr indent="4572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/>
              <a:t>d. Unit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1600"/>
            </a:br>
            <a:br>
              <a:rPr lang="ru" sz="2800"/>
            </a:br>
            <a:br>
              <a:rPr lang="ru" sz="2400"/>
            </a:br>
            <a:br>
              <a:rPr lang="ru" sz="1600"/>
            </a:b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614" name="Google Shape;614;p14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5" name="Google Shape;615;p1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1" name="Google Shape;621;p17"/>
          <p:cNvSpPr txBox="1"/>
          <p:nvPr/>
        </p:nvSpPr>
        <p:spPr>
          <a:xfrm>
            <a:off x="540000" y="1171800"/>
            <a:ext cx="80640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Функция для сложения двух чисел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2" name="Google Shape;622;p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Temirkhanov Zelimkhan</dc:creator>
</cp:coreProperties>
</file>